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60" r:id="rId3"/>
    <p:sldId id="261" r:id="rId4"/>
    <p:sldId id="257" r:id="rId5"/>
    <p:sldId id="265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06" autoAdjust="0"/>
  </p:normalViewPr>
  <p:slideViewPr>
    <p:cSldViewPr>
      <p:cViewPr varScale="1">
        <p:scale>
          <a:sx n="66" d="100"/>
          <a:sy n="66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26046976"/>
        <c:axId val="126048512"/>
      </c:scatterChart>
      <c:valAx>
        <c:axId val="126046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6048512"/>
        <c:crosses val="autoZero"/>
        <c:crossBetween val="midCat"/>
      </c:valAx>
      <c:valAx>
        <c:axId val="126048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604697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0.11805</cdr:x>
      <cdr:y>0.4868</cdr:y>
    </cdr:from>
    <cdr:to>
      <cdr:x>0.68229</cdr:x>
      <cdr:y>0.48716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>
          <a:off x="971528" y="2136779"/>
          <a:ext cx="4643470" cy="158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0.36969</cdr:x>
      <cdr:y>0.08011</cdr:y>
    </cdr:from>
    <cdr:to>
      <cdr:x>0.36989</cdr:x>
      <cdr:y>0.79621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 rot="5400000" flipH="1" flipV="1">
          <a:off x="3042436" y="351623"/>
          <a:ext cx="1589" cy="314327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0.15625</cdr:x>
      <cdr:y>0.1302</cdr:y>
    </cdr:from>
    <cdr:to>
      <cdr:x>0.30382</cdr:x>
      <cdr:y>0.48825</cdr:y>
    </cdr:to>
    <cdr:sp macro="" textlink="">
      <cdr:nvSpPr>
        <cdr:cNvPr id="9" name="Прямая соединительная линия 8"/>
        <cdr:cNvSpPr/>
      </cdr:nvSpPr>
      <cdr:spPr>
        <a:xfrm xmlns:a="http://schemas.openxmlformats.org/drawingml/2006/main" rot="16200000" flipH="1">
          <a:off x="1107289" y="750099"/>
          <a:ext cx="1571635" cy="121444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0.30382</cdr:x>
      <cdr:y>0.1302</cdr:y>
    </cdr:from>
    <cdr:to>
      <cdr:x>0.46875</cdr:x>
      <cdr:y>0.48825</cdr:y>
    </cdr:to>
    <cdr:sp macro="" textlink="">
      <cdr:nvSpPr>
        <cdr:cNvPr id="11" name="Прямая соединительная линия 10"/>
        <cdr:cNvSpPr/>
      </cdr:nvSpPr>
      <cdr:spPr>
        <a:xfrm xmlns:a="http://schemas.openxmlformats.org/drawingml/2006/main" rot="5400000" flipH="1" flipV="1">
          <a:off x="2500330" y="571504"/>
          <a:ext cx="1357322" cy="157163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0.33854</cdr:x>
      <cdr:y>0.14647</cdr:y>
    </cdr:from>
    <cdr:to>
      <cdr:x>0.48611</cdr:x>
      <cdr:y>0.48825</cdr:y>
    </cdr:to>
    <cdr:sp macro="" textlink="">
      <cdr:nvSpPr>
        <cdr:cNvPr id="13" name="Прямая соединительная линия 12"/>
        <cdr:cNvSpPr/>
      </cdr:nvSpPr>
      <cdr:spPr>
        <a:xfrm xmlns:a="http://schemas.openxmlformats.org/drawingml/2006/main" rot="16200000" flipH="1">
          <a:off x="2786082" y="642941"/>
          <a:ext cx="1214446" cy="1500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0.48611</cdr:x>
      <cdr:y>0.1302</cdr:y>
    </cdr:from>
    <cdr:to>
      <cdr:x>0.625</cdr:x>
      <cdr:y>0.48825</cdr:y>
    </cdr:to>
    <cdr:sp macro="" textlink="">
      <cdr:nvSpPr>
        <cdr:cNvPr id="15" name="Прямая соединительная линия 14"/>
        <cdr:cNvSpPr/>
      </cdr:nvSpPr>
      <cdr:spPr>
        <a:xfrm xmlns:a="http://schemas.openxmlformats.org/drawingml/2006/main" rot="5400000" flipH="1" flipV="1">
          <a:off x="4000528" y="571504"/>
          <a:ext cx="1143008" cy="157163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0.11285</cdr:x>
      <cdr:y>0.48825</cdr:y>
    </cdr:from>
    <cdr:to>
      <cdr:x>0.24306</cdr:x>
      <cdr:y>0.76492</cdr:y>
    </cdr:to>
    <cdr:sp macro="" textlink="">
      <cdr:nvSpPr>
        <cdr:cNvPr id="17" name="Прямая соединительная линия 16"/>
        <cdr:cNvSpPr/>
      </cdr:nvSpPr>
      <cdr:spPr>
        <a:xfrm xmlns:a="http://schemas.openxmlformats.org/drawingml/2006/main" rot="5400000" flipH="1" flipV="1">
          <a:off x="928694" y="2143140"/>
          <a:ext cx="1071570" cy="121444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0.24306</cdr:x>
      <cdr:y>0.48825</cdr:y>
    </cdr:from>
    <cdr:to>
      <cdr:x>0.34722</cdr:x>
      <cdr:y>0.76492</cdr:y>
    </cdr:to>
    <cdr:sp macro="" textlink="">
      <cdr:nvSpPr>
        <cdr:cNvPr id="19" name="Прямая соединительная линия 18"/>
        <cdr:cNvSpPr/>
      </cdr:nvSpPr>
      <cdr:spPr>
        <a:xfrm xmlns:a="http://schemas.openxmlformats.org/drawingml/2006/main" rot="16200000" flipH="1">
          <a:off x="2000264" y="2143140"/>
          <a:ext cx="857257" cy="121444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1EF39-88E6-4A4C-97D0-A03B88CBEE85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22CE5-2B06-45F9-8C35-E17A36DC85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541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815DCD-99A3-4E85-A7BE-105B14BF80CD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0A5EC9-3190-42FE-93A0-A62120DF10E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1.jpeg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Функции в школьном курсе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3400" y="3212976"/>
            <a:ext cx="7854696" cy="3024336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Презентацию </a:t>
            </a:r>
            <a:r>
              <a:rPr lang="ru-RU" b="1" dirty="0"/>
              <a:t>подготовила:</a:t>
            </a:r>
          </a:p>
          <a:p>
            <a:r>
              <a:rPr lang="ru-RU" b="1" dirty="0"/>
              <a:t>учитель математики </a:t>
            </a:r>
          </a:p>
          <a:p>
            <a:r>
              <a:rPr lang="ru-RU" b="1" dirty="0"/>
              <a:t>МОУ – СОШ №3</a:t>
            </a:r>
          </a:p>
          <a:p>
            <a:r>
              <a:rPr lang="ru-RU" b="1" dirty="0"/>
              <a:t>Г.Е. Абросимова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Построение графика функции  </a:t>
            </a:r>
            <a:r>
              <a:rPr lang="en-US" sz="2700" dirty="0" smtClean="0"/>
              <a:t>y</a:t>
            </a:r>
            <a:r>
              <a:rPr lang="ru-RU" sz="2700" dirty="0" smtClean="0"/>
              <a:t> = </a:t>
            </a:r>
            <a:r>
              <a:rPr lang="en-US" sz="2700" dirty="0" smtClean="0"/>
              <a:t>f</a:t>
            </a:r>
            <a:r>
              <a:rPr lang="ru-RU" sz="2700" dirty="0" smtClean="0"/>
              <a:t>(</a:t>
            </a:r>
            <a:r>
              <a:rPr lang="en-US" sz="2700" dirty="0" smtClean="0"/>
              <a:t>x</a:t>
            </a:r>
            <a:r>
              <a:rPr lang="ru-RU" sz="2700" dirty="0" smtClean="0"/>
              <a:t>) + </a:t>
            </a:r>
            <a:r>
              <a:rPr lang="en-US" sz="2700" dirty="0" smtClean="0"/>
              <a:t>m</a:t>
            </a:r>
            <a:r>
              <a:rPr lang="ru-RU" sz="2700" dirty="0" smtClean="0"/>
              <a:t>  с помощью известного графика функции </a:t>
            </a:r>
            <a:r>
              <a:rPr lang="en-US" sz="2700" dirty="0" smtClean="0"/>
              <a:t>y</a:t>
            </a:r>
            <a:r>
              <a:rPr lang="ru-RU" sz="2700" dirty="0" smtClean="0"/>
              <a:t> = </a:t>
            </a:r>
            <a:r>
              <a:rPr lang="en-US" sz="2700" dirty="0" smtClean="0"/>
              <a:t>f</a:t>
            </a:r>
            <a:r>
              <a:rPr lang="ru-RU" sz="2700" dirty="0" smtClean="0"/>
              <a:t>(</a:t>
            </a:r>
            <a:r>
              <a:rPr lang="en-US" sz="2700" dirty="0" smtClean="0"/>
              <a:t>x</a:t>
            </a:r>
            <a:r>
              <a:rPr lang="ru-RU" sz="2700" dirty="0" smtClean="0"/>
              <a:t>) – и построение графика функции </a:t>
            </a:r>
            <a:r>
              <a:rPr lang="en-US" sz="2700" dirty="0" smtClean="0"/>
              <a:t>y</a:t>
            </a:r>
            <a:r>
              <a:rPr lang="ru-RU" sz="2700" dirty="0" smtClean="0"/>
              <a:t> = - </a:t>
            </a:r>
            <a:r>
              <a:rPr lang="en-US" sz="2700" dirty="0" smtClean="0"/>
              <a:t>f</a:t>
            </a:r>
            <a:r>
              <a:rPr lang="ru-RU" sz="2700" dirty="0" smtClean="0"/>
              <a:t>(</a:t>
            </a:r>
            <a:r>
              <a:rPr lang="en-US" sz="2700" dirty="0" smtClean="0"/>
              <a:t>x</a:t>
            </a:r>
            <a:r>
              <a:rPr lang="ru-RU" sz="2700" dirty="0" smtClean="0"/>
              <a:t>).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643042" y="3714752"/>
            <a:ext cx="47863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 flipH="1" flipV="1">
            <a:off x="2464579" y="3536157"/>
            <a:ext cx="321471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000364" y="2285992"/>
            <a:ext cx="1071570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071934" y="2214554"/>
            <a:ext cx="114300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3178959" y="3964785"/>
            <a:ext cx="928694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4036215" y="4036223"/>
            <a:ext cx="857256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78595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/>
              <a:t>Построение графика функции  </a:t>
            </a:r>
            <a:r>
              <a:rPr lang="en-US" sz="2200" dirty="0" smtClean="0"/>
              <a:t>y</a:t>
            </a:r>
            <a:r>
              <a:rPr lang="ru-RU" sz="2200" dirty="0" smtClean="0"/>
              <a:t> = </a:t>
            </a:r>
            <a:r>
              <a:rPr lang="en-US" sz="2200" dirty="0" smtClean="0"/>
              <a:t>f</a:t>
            </a:r>
            <a:r>
              <a:rPr lang="ru-RU" sz="2200" dirty="0" smtClean="0"/>
              <a:t>(</a:t>
            </a:r>
            <a:r>
              <a:rPr lang="en-US" sz="2200" dirty="0" smtClean="0"/>
              <a:t>x</a:t>
            </a:r>
            <a:r>
              <a:rPr lang="ru-RU" sz="2200" dirty="0" smtClean="0"/>
              <a:t> + </a:t>
            </a:r>
            <a:r>
              <a:rPr lang="en-US" sz="2200" dirty="0" smtClean="0"/>
              <a:t>l</a:t>
            </a:r>
            <a:r>
              <a:rPr lang="ru-RU" sz="2200" dirty="0" smtClean="0"/>
              <a:t>) + </a:t>
            </a:r>
            <a:r>
              <a:rPr lang="en-US" sz="2200" dirty="0" smtClean="0"/>
              <a:t>m</a:t>
            </a:r>
            <a:r>
              <a:rPr lang="ru-RU" sz="2200" dirty="0" smtClean="0"/>
              <a:t>  с помощью известного графика функции </a:t>
            </a:r>
            <a:r>
              <a:rPr lang="en-US" sz="2200" dirty="0" smtClean="0"/>
              <a:t>y</a:t>
            </a:r>
            <a:r>
              <a:rPr lang="ru-RU" sz="2200" dirty="0" smtClean="0"/>
              <a:t> = </a:t>
            </a:r>
            <a:r>
              <a:rPr lang="en-US" sz="2200" dirty="0" smtClean="0"/>
              <a:t>f</a:t>
            </a:r>
            <a:r>
              <a:rPr lang="ru-RU" sz="2200" dirty="0" smtClean="0"/>
              <a:t>(</a:t>
            </a:r>
            <a:r>
              <a:rPr lang="en-US" sz="2200" dirty="0" smtClean="0"/>
              <a:t>x</a:t>
            </a:r>
            <a:r>
              <a:rPr lang="ru-RU" sz="2200" dirty="0" smtClean="0"/>
              <a:t>) – и построение графика функции </a:t>
            </a:r>
            <a:r>
              <a:rPr lang="en-US" sz="2200" dirty="0" smtClean="0"/>
              <a:t>y</a:t>
            </a:r>
            <a:r>
              <a:rPr lang="ru-RU" sz="2200" dirty="0" smtClean="0"/>
              <a:t> = - </a:t>
            </a:r>
            <a:r>
              <a:rPr lang="en-US" sz="2200" dirty="0" smtClean="0"/>
              <a:t>f</a:t>
            </a:r>
            <a:r>
              <a:rPr lang="ru-RU" sz="2200" dirty="0" smtClean="0"/>
              <a:t>(</a:t>
            </a:r>
            <a:r>
              <a:rPr lang="en-US" sz="2200" dirty="0" smtClean="0"/>
              <a:t>x</a:t>
            </a:r>
            <a:r>
              <a:rPr lang="ru-RU" sz="2200" dirty="0" smtClean="0"/>
              <a:t>).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000232" y="4214818"/>
            <a:ext cx="54292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 flipH="1" flipV="1">
            <a:off x="2893207" y="4036223"/>
            <a:ext cx="321471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000232" y="2786058"/>
            <a:ext cx="1071570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3036083" y="2750339"/>
            <a:ext cx="1000132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2035951" y="4607727"/>
            <a:ext cx="1071570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2964645" y="4607727"/>
            <a:ext cx="1143008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5000628" y="3143248"/>
            <a:ext cx="171451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3679025" y="3178967"/>
            <a:ext cx="1785950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8992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Квадратичная функция </a:t>
            </a:r>
            <a:r>
              <a:rPr lang="en-US" sz="3200" dirty="0" smtClean="0"/>
              <a:t>y</a:t>
            </a:r>
            <a:r>
              <a:rPr lang="ru-RU" sz="3200" dirty="0" smtClean="0"/>
              <a:t> = </a:t>
            </a:r>
            <a:r>
              <a:rPr lang="en-US" sz="3200" dirty="0" smtClean="0"/>
              <a:t>a </a:t>
            </a:r>
            <a:r>
              <a:rPr lang="ru-RU" sz="3200" dirty="0" smtClean="0"/>
              <a:t>  + </a:t>
            </a:r>
            <a:r>
              <a:rPr lang="ru-RU" sz="3200" dirty="0" err="1" smtClean="0"/>
              <a:t>bx</a:t>
            </a:r>
            <a:r>
              <a:rPr lang="ru-RU" sz="3200" dirty="0" smtClean="0"/>
              <a:t> + </a:t>
            </a:r>
            <a:r>
              <a:rPr lang="ru-RU" sz="3200" dirty="0" err="1" smtClean="0"/>
              <a:t>c</a:t>
            </a:r>
            <a:r>
              <a:rPr lang="ru-RU" sz="3200" dirty="0" smtClean="0"/>
              <a:t>,</a:t>
            </a:r>
            <a:br>
              <a:rPr lang="ru-RU" sz="3200" dirty="0" smtClean="0"/>
            </a:br>
            <a:r>
              <a:rPr lang="ru-RU" sz="3200" dirty="0" smtClean="0"/>
              <a:t> ее свойства и график.</a:t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6000760" y="214290"/>
          <a:ext cx="814384" cy="974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7" name="Формула" r:id="rId3" imgW="139680" imgH="215640" progId="Equation.3">
                  <p:embed/>
                </p:oleObj>
              </mc:Choice>
              <mc:Fallback>
                <p:oleObj name="Формула" r:id="rId3" imgW="139680" imgH="21564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214290"/>
                        <a:ext cx="814384" cy="9747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8915" name="Picture 3" descr="D:\фотки\5 00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1785926"/>
            <a:ext cx="3714776" cy="3786214"/>
          </a:xfrm>
          <a:prstGeom prst="rect">
            <a:avLst/>
          </a:prstGeom>
          <a:noFill/>
        </p:spPr>
      </p:pic>
      <p:pic>
        <p:nvPicPr>
          <p:cNvPr id="38916" name="Picture 4" descr="D:\фотки\5 00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2" y="1285860"/>
            <a:ext cx="3929090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9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086724" cy="450059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Числовые функции (по программе Колягина, Колмогорова изучаются в 10 классе), т.е. идет опережающее обучение  по программе Мордковича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x</a:t>
            </a:r>
            <a:r>
              <a:rPr lang="ru-RU" baseline="30000" dirty="0" smtClean="0"/>
              <a:t>2n</a:t>
            </a:r>
            <a:r>
              <a:rPr lang="ru-RU" dirty="0" smtClean="0"/>
              <a:t>,   ее свойства и график.</a:t>
            </a:r>
          </a:p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x</a:t>
            </a:r>
            <a:r>
              <a:rPr lang="ru-RU" baseline="30000" dirty="0" smtClean="0"/>
              <a:t>2</a:t>
            </a:r>
            <a:r>
              <a:rPr lang="en-US" baseline="30000" dirty="0" smtClean="0"/>
              <a:t>n</a:t>
            </a:r>
            <a:r>
              <a:rPr lang="ru-RU" baseline="30000" dirty="0" smtClean="0"/>
              <a:t>+1</a:t>
            </a:r>
            <a:r>
              <a:rPr lang="ru-RU" dirty="0" smtClean="0"/>
              <a:t>,   ее свойства и график.</a:t>
            </a:r>
          </a:p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x </a:t>
            </a:r>
            <a:r>
              <a:rPr lang="ru-RU" baseline="30000" dirty="0" smtClean="0"/>
              <a:t>-2</a:t>
            </a:r>
            <a:r>
              <a:rPr lang="en-US" baseline="30000" dirty="0" smtClean="0"/>
              <a:t>n</a:t>
            </a:r>
            <a:r>
              <a:rPr lang="ru-RU" dirty="0" smtClean="0"/>
              <a:t>,   ее свойства и график.</a:t>
            </a:r>
          </a:p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x </a:t>
            </a:r>
            <a:r>
              <a:rPr lang="ru-RU" baseline="30000" dirty="0" smtClean="0"/>
              <a:t>–(2</a:t>
            </a:r>
            <a:r>
              <a:rPr lang="en-US" baseline="30000" dirty="0" smtClean="0"/>
              <a:t>n</a:t>
            </a:r>
            <a:r>
              <a:rPr lang="ru-RU" baseline="30000" dirty="0" smtClean="0"/>
              <a:t>+1)</a:t>
            </a:r>
            <a:r>
              <a:rPr lang="ru-RU" dirty="0" smtClean="0"/>
              <a:t>,   ее свойства и график.</a:t>
            </a:r>
          </a:p>
          <a:p>
            <a:pPr>
              <a:buNone/>
            </a:pPr>
            <a:r>
              <a:rPr lang="ru-RU" dirty="0" smtClean="0"/>
              <a:t>Функция </a:t>
            </a:r>
            <a:r>
              <a:rPr lang="ru-RU" dirty="0" err="1" smtClean="0"/>
              <a:t>y</a:t>
            </a:r>
            <a:r>
              <a:rPr lang="ru-RU" dirty="0" smtClean="0"/>
              <a:t> =        , ее свойства и график.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428860" y="5572140"/>
          <a:ext cx="500066" cy="514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1" name="Формула" r:id="rId3" imgW="241200" imgH="228600" progId="Equation.3">
                  <p:embed/>
                </p:oleObj>
              </mc:Choice>
              <mc:Fallback>
                <p:oleObj name="Формула" r:id="rId3" imgW="2412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5572140"/>
                        <a:ext cx="500066" cy="5143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105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x</a:t>
            </a:r>
            <a:r>
              <a:rPr lang="ru-RU" baseline="30000" dirty="0" smtClean="0"/>
              <a:t>2n</a:t>
            </a:r>
            <a:r>
              <a:rPr lang="ru-RU" dirty="0" smtClean="0"/>
              <a:t>,   ее свойства и график.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1986" name="Picture 2" descr="D:\фотки\5 0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928802"/>
            <a:ext cx="4714908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76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x</a:t>
            </a:r>
            <a:r>
              <a:rPr lang="ru-RU" baseline="30000" dirty="0" smtClean="0"/>
              <a:t>2</a:t>
            </a:r>
            <a:r>
              <a:rPr lang="en-US" baseline="30000" dirty="0" smtClean="0"/>
              <a:t>n</a:t>
            </a:r>
            <a:r>
              <a:rPr lang="ru-RU" baseline="30000" dirty="0" smtClean="0"/>
              <a:t>+1</a:t>
            </a:r>
            <a:r>
              <a:rPr lang="ru-RU" dirty="0" smtClean="0"/>
              <a:t>,   ее свойства и график.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3010" name="Picture 2" descr="D:\фотки\5 00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071678"/>
            <a:ext cx="4429156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819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x </a:t>
            </a:r>
            <a:r>
              <a:rPr lang="ru-RU" baseline="30000" dirty="0" smtClean="0"/>
              <a:t>-2</a:t>
            </a:r>
            <a:r>
              <a:rPr lang="en-US" baseline="30000" dirty="0" smtClean="0"/>
              <a:t>n</a:t>
            </a:r>
            <a:r>
              <a:rPr lang="ru-RU" dirty="0" smtClean="0"/>
              <a:t>,   ее свойства и график.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4034" name="Picture 2" descr="D:\фотки\5 00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285992"/>
            <a:ext cx="5715040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962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x </a:t>
            </a:r>
            <a:r>
              <a:rPr lang="ru-RU" baseline="30000" dirty="0" smtClean="0"/>
              <a:t>–(2</a:t>
            </a:r>
            <a:r>
              <a:rPr lang="en-US" baseline="30000" dirty="0" smtClean="0"/>
              <a:t>n</a:t>
            </a:r>
            <a:r>
              <a:rPr lang="ru-RU" baseline="30000" dirty="0" smtClean="0"/>
              <a:t>+1)</a:t>
            </a:r>
            <a:r>
              <a:rPr lang="ru-RU" dirty="0" smtClean="0"/>
              <a:t>,   ее свойства и график.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5058" name="Picture 2" descr="D:\фотки\5 00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14488"/>
            <a:ext cx="4857784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105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Функция </a:t>
            </a:r>
            <a:r>
              <a:rPr lang="ru-RU" dirty="0" err="1" smtClean="0"/>
              <a:t>y</a:t>
            </a:r>
            <a:r>
              <a:rPr lang="ru-RU" dirty="0" smtClean="0"/>
              <a:t> =        , ее свойства и график.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3857620" y="357166"/>
          <a:ext cx="1071571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Формула" r:id="rId3" imgW="241200" imgH="228600" progId="Equation.3">
                  <p:embed/>
                </p:oleObj>
              </mc:Choice>
              <mc:Fallback>
                <p:oleObj name="Формула" r:id="rId3" imgW="241200" imgH="2286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357166"/>
                        <a:ext cx="1071571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63" name="Picture 3" descr="D:\фотки\5 01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2660650"/>
            <a:ext cx="7500990" cy="33401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AutoNum type="arabicParenR"/>
              <a:defRPr/>
            </a:pPr>
            <a:r>
              <a:rPr lang="ru-RU" sz="2800" dirty="0"/>
              <a:t>А.Г. Мордкович. Учебник и задачник для 9 класса «Алгебра»  2009, издательство «Мнемозина».</a:t>
            </a:r>
          </a:p>
          <a:p>
            <a:pPr marL="342900" indent="-342900">
              <a:buFontTx/>
              <a:buAutoNum type="arabicParenR"/>
              <a:defRPr/>
            </a:pPr>
            <a:endParaRPr lang="ru-RU" dirty="0"/>
          </a:p>
          <a:p>
            <a:pPr marL="0" indent="0">
              <a:buNone/>
              <a:defRPr/>
            </a:pPr>
            <a:r>
              <a:rPr lang="ru-RU" dirty="0"/>
              <a:t>2) </a:t>
            </a:r>
            <a:r>
              <a:rPr lang="ru-RU" sz="2800" dirty="0"/>
              <a:t>Личная разработка по обобщению темы «Функции»  по алгебре учителя математики Г.Е. Абросимовой 2007-2010 года.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5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2212848" cy="608930"/>
          </a:xfrm>
        </p:spPr>
        <p:txBody>
          <a:bodyPr>
            <a:noAutofit/>
          </a:bodyPr>
          <a:lstStyle/>
          <a:p>
            <a:r>
              <a:rPr lang="ru-RU" sz="4800" dirty="0" smtClean="0"/>
              <a:t>7 класс</a:t>
            </a:r>
            <a:endParaRPr lang="ru-RU" sz="4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39552" y="2852936"/>
            <a:ext cx="2209800" cy="217932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у = </a:t>
            </a:r>
            <a:r>
              <a:rPr lang="ru-RU" sz="3600" dirty="0" err="1" smtClean="0"/>
              <a:t>х</a:t>
            </a:r>
            <a:endParaRPr lang="ru-RU" sz="3600" dirty="0" smtClean="0"/>
          </a:p>
          <a:p>
            <a:r>
              <a:rPr lang="ru-RU" sz="3600" dirty="0" smtClean="0"/>
              <a:t>у = </a:t>
            </a:r>
            <a:r>
              <a:rPr lang="ru-RU" sz="3600" dirty="0" err="1" smtClean="0"/>
              <a:t>кх</a:t>
            </a:r>
            <a:endParaRPr lang="ru-RU" sz="3600" dirty="0" smtClean="0"/>
          </a:p>
          <a:p>
            <a:r>
              <a:rPr lang="ru-RU" sz="3600" dirty="0" smtClean="0"/>
              <a:t>у = </a:t>
            </a:r>
            <a:r>
              <a:rPr lang="ru-RU" sz="3600" dirty="0" err="1" smtClean="0"/>
              <a:t>кх</a:t>
            </a:r>
            <a:r>
              <a:rPr lang="ru-RU" sz="3600" dirty="0" smtClean="0"/>
              <a:t> + </a:t>
            </a:r>
            <a:r>
              <a:rPr lang="en-US" sz="3600" dirty="0" smtClean="0"/>
              <a:t>m</a:t>
            </a:r>
            <a:endParaRPr lang="ru-RU" sz="3600" dirty="0" smtClean="0"/>
          </a:p>
          <a:p>
            <a:endParaRPr lang="ru-RU" sz="3600" dirty="0"/>
          </a:p>
        </p:txBody>
      </p:sp>
      <p:pic>
        <p:nvPicPr>
          <p:cNvPr id="17410" name="Picture 2" descr="D:\фотки\5 006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0077" r="10077"/>
          <a:stretch>
            <a:fillRect/>
          </a:stretch>
        </p:blipFill>
        <p:spPr bwMode="auto">
          <a:xfrm>
            <a:off x="3419872" y="1268760"/>
            <a:ext cx="4586312" cy="3932237"/>
          </a:xfrm>
          <a:prstGeom prst="rect">
            <a:avLst/>
          </a:prstGeom>
          <a:noFill/>
        </p:spPr>
      </p:pic>
      <p:pic>
        <p:nvPicPr>
          <p:cNvPr id="6" name="Picture 2" descr="D:\фотки\5 006.jpg"/>
          <p:cNvPicPr>
            <a:picLocks noChangeAspect="1" noChangeArrowheads="1"/>
          </p:cNvPicPr>
          <p:nvPr/>
        </p:nvPicPr>
        <p:blipFill>
          <a:blip r:embed="rId2"/>
          <a:srcRect l="10077" r="10077"/>
          <a:stretch>
            <a:fillRect/>
          </a:stretch>
        </p:blipFill>
        <p:spPr bwMode="auto">
          <a:xfrm>
            <a:off x="3572272" y="1421160"/>
            <a:ext cx="4586312" cy="3932237"/>
          </a:xfrm>
          <a:prstGeom prst="rect">
            <a:avLst/>
          </a:prstGeom>
          <a:noFill/>
          <a:ln w="3000" cap="rnd">
            <a:solidFill>
              <a:srgbClr val="C0C0C0"/>
            </a:solidFill>
            <a:round/>
          </a:ln>
          <a:effectLst/>
        </p:spPr>
      </p:pic>
      <p:pic>
        <p:nvPicPr>
          <p:cNvPr id="7" name="Picture 2" descr="D:\фотки\5 006.jpg"/>
          <p:cNvPicPr>
            <a:picLocks noChangeAspect="1" noChangeArrowheads="1"/>
          </p:cNvPicPr>
          <p:nvPr/>
        </p:nvPicPr>
        <p:blipFill>
          <a:blip r:embed="rId2"/>
          <a:srcRect l="10077" r="10077"/>
          <a:stretch>
            <a:fillRect/>
          </a:stretch>
        </p:blipFill>
        <p:spPr bwMode="auto">
          <a:xfrm>
            <a:off x="3724672" y="1573560"/>
            <a:ext cx="4586312" cy="3932237"/>
          </a:xfrm>
          <a:prstGeom prst="rect">
            <a:avLst/>
          </a:prstGeom>
          <a:noFill/>
          <a:ln w="3000" cap="rnd">
            <a:solidFill>
              <a:srgbClr val="C0C0C0"/>
            </a:solidFill>
            <a:rou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 класс</a:t>
            </a:r>
            <a:endParaRPr lang="ru-RU" dirty="0"/>
          </a:p>
        </p:txBody>
      </p:sp>
      <p:pic>
        <p:nvPicPr>
          <p:cNvPr id="19458" name="Picture 2" descr="D:\фотки\5 00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85992"/>
            <a:ext cx="8358246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ru-RU" smtClean="0"/>
              <a:t>8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      , </a:t>
            </a:r>
            <a:r>
              <a:rPr lang="ru-RU" dirty="0" smtClean="0"/>
              <a:t>ее свойства и график.</a:t>
            </a:r>
          </a:p>
          <a:p>
            <a:r>
              <a:rPr lang="ru-RU" dirty="0" smtClean="0"/>
              <a:t>График функции у = | </a:t>
            </a:r>
            <a:r>
              <a:rPr lang="ru-RU" dirty="0" err="1" smtClean="0"/>
              <a:t>х</a:t>
            </a:r>
            <a:r>
              <a:rPr lang="ru-RU" dirty="0" smtClean="0"/>
              <a:t> |</a:t>
            </a:r>
          </a:p>
          <a:p>
            <a:r>
              <a:rPr lang="ru-RU" dirty="0" smtClean="0"/>
              <a:t>Квадратичная 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k </a:t>
            </a:r>
            <a:endParaRPr lang="ru-RU" dirty="0" smtClean="0"/>
          </a:p>
          <a:p>
            <a:r>
              <a:rPr lang="ru-RU" dirty="0" smtClean="0"/>
              <a:t>Функция у = </a:t>
            </a:r>
            <a:r>
              <a:rPr lang="en-US" dirty="0" smtClean="0"/>
              <a:t>k</a:t>
            </a:r>
            <a:r>
              <a:rPr lang="ru-RU" dirty="0" smtClean="0"/>
              <a:t>/</a:t>
            </a:r>
            <a:r>
              <a:rPr lang="ru-RU" dirty="0" err="1" smtClean="0"/>
              <a:t>х</a:t>
            </a:r>
            <a:endParaRPr lang="ru-RU" dirty="0" smtClean="0"/>
          </a:p>
          <a:p>
            <a:r>
              <a:rPr lang="ru-RU" dirty="0" smtClean="0"/>
              <a:t>Построение графика функции 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 + </a:t>
            </a:r>
            <a:r>
              <a:rPr lang="en-US" dirty="0" smtClean="0"/>
              <a:t>l</a:t>
            </a:r>
            <a:r>
              <a:rPr lang="ru-RU" dirty="0" smtClean="0"/>
              <a:t>) с помощью известного графика функции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) – и построение графика функции </a:t>
            </a:r>
            <a:r>
              <a:rPr lang="en-US" dirty="0" smtClean="0"/>
              <a:t>y</a:t>
            </a:r>
            <a:r>
              <a:rPr lang="ru-RU" dirty="0" smtClean="0"/>
              <a:t> = - </a:t>
            </a:r>
            <a:r>
              <a:rPr lang="en-US" dirty="0" smtClean="0"/>
              <a:t>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Построение графика функции 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) + </a:t>
            </a:r>
            <a:r>
              <a:rPr lang="en-US" dirty="0" smtClean="0"/>
              <a:t>m</a:t>
            </a:r>
            <a:r>
              <a:rPr lang="ru-RU" dirty="0" smtClean="0"/>
              <a:t>  с помощью известного графика функции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) – и построение графика функции </a:t>
            </a:r>
            <a:r>
              <a:rPr lang="en-US" dirty="0" smtClean="0"/>
              <a:t>y</a:t>
            </a:r>
            <a:r>
              <a:rPr lang="ru-RU" dirty="0" smtClean="0"/>
              <a:t> = - </a:t>
            </a:r>
            <a:r>
              <a:rPr lang="en-US" dirty="0" smtClean="0"/>
              <a:t>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Построение графика функции 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 + </a:t>
            </a:r>
            <a:r>
              <a:rPr lang="en-US" dirty="0" smtClean="0"/>
              <a:t>l</a:t>
            </a:r>
            <a:r>
              <a:rPr lang="ru-RU" dirty="0" smtClean="0"/>
              <a:t>) + </a:t>
            </a:r>
            <a:r>
              <a:rPr lang="en-US" dirty="0" smtClean="0"/>
              <a:t>m</a:t>
            </a:r>
            <a:r>
              <a:rPr lang="ru-RU" dirty="0" smtClean="0"/>
              <a:t>  с помощью известного графика функции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) – и построение графика функции </a:t>
            </a:r>
            <a:r>
              <a:rPr lang="en-US" dirty="0" smtClean="0"/>
              <a:t>y</a:t>
            </a:r>
            <a:r>
              <a:rPr lang="ru-RU" dirty="0" smtClean="0"/>
              <a:t> = - </a:t>
            </a:r>
            <a:r>
              <a:rPr lang="en-US" dirty="0" smtClean="0"/>
              <a:t>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Квадратичная 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ax </a:t>
            </a:r>
            <a:r>
              <a:rPr lang="ru-RU" dirty="0" smtClean="0"/>
              <a:t> + </a:t>
            </a:r>
            <a:r>
              <a:rPr lang="ru-RU" dirty="0" err="1" smtClean="0"/>
              <a:t>bx</a:t>
            </a:r>
            <a:r>
              <a:rPr lang="ru-RU" dirty="0" smtClean="0"/>
              <a:t> + </a:t>
            </a:r>
            <a:r>
              <a:rPr lang="ru-RU" dirty="0" err="1" smtClean="0"/>
              <a:t>c</a:t>
            </a:r>
            <a:r>
              <a:rPr lang="ru-RU" dirty="0" smtClean="0"/>
              <a:t>, ее свойства и график.</a:t>
            </a: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571736" y="1214422"/>
          <a:ext cx="357190" cy="44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Формула" r:id="rId3" imgW="241200" imgH="228600" progId="Equation.3">
                  <p:embed/>
                </p:oleObj>
              </mc:Choice>
              <mc:Fallback>
                <p:oleObj name="Формула" r:id="rId3" imgW="2412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1214422"/>
                        <a:ext cx="357190" cy="442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714876" y="1785926"/>
          <a:ext cx="500066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Формула" r:id="rId5" imgW="139680" imgH="215640" progId="Equation.3">
                  <p:embed/>
                </p:oleObj>
              </mc:Choice>
              <mc:Fallback>
                <p:oleObj name="Формула" r:id="rId5" imgW="1396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1785926"/>
                        <a:ext cx="500066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643438" y="5500702"/>
          <a:ext cx="428628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Формула" r:id="rId7" imgW="152280" imgH="279360" progId="Equation.3">
                  <p:embed/>
                </p:oleObj>
              </mc:Choice>
              <mc:Fallback>
                <p:oleObj name="Формула" r:id="rId7" imgW="15228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500702"/>
                        <a:ext cx="428628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756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Функция </a:t>
            </a:r>
            <a:r>
              <a:rPr lang="en-US" dirty="0" smtClean="0"/>
              <a:t>y</a:t>
            </a:r>
            <a:r>
              <a:rPr lang="ru-RU" dirty="0" smtClean="0"/>
              <a:t> = </a:t>
            </a:r>
            <a:r>
              <a:rPr lang="en-US" dirty="0" smtClean="0"/>
              <a:t>      , </a:t>
            </a:r>
            <a:r>
              <a:rPr lang="ru-RU" dirty="0" smtClean="0"/>
              <a:t>ее свойства и график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3428992" y="500042"/>
          <a:ext cx="788963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Формула" r:id="rId3" imgW="241200" imgH="228600" progId="Equation.3">
                  <p:embed/>
                </p:oleObj>
              </mc:Choice>
              <mc:Fallback>
                <p:oleObj name="Формула" r:id="rId3" imgW="241200" imgH="2286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500042"/>
                        <a:ext cx="788963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2214554"/>
            <a:ext cx="507209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 у = </a:t>
            </a:r>
            <a:endParaRPr lang="ru-RU" dirty="0"/>
          </a:p>
        </p:txBody>
      </p:sp>
      <p:pic>
        <p:nvPicPr>
          <p:cNvPr id="36866" name="Picture 2" descr="D:\фотки\5 006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3116"/>
            <a:ext cx="7858180" cy="3857652"/>
          </a:xfrm>
          <a:prstGeom prst="rect">
            <a:avLst/>
          </a:prstGeom>
          <a:noFill/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643306" y="785794"/>
          <a:ext cx="1214446" cy="142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Формула" r:id="rId4" imgW="177480" imgH="215640" progId="Equation.3">
                  <p:embed/>
                </p:oleObj>
              </mc:Choice>
              <mc:Fallback>
                <p:oleObj name="Формула" r:id="rId4" imgW="177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785794"/>
                        <a:ext cx="1214446" cy="1428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Функция </a:t>
            </a:r>
            <a:r>
              <a:rPr lang="en-US" dirty="0" smtClean="0"/>
              <a:t>y</a:t>
            </a:r>
            <a:r>
              <a:rPr lang="ru-RU" dirty="0" smtClean="0"/>
              <a:t> =| </a:t>
            </a:r>
            <a:r>
              <a:rPr lang="ru-RU" dirty="0" err="1" smtClean="0"/>
              <a:t>х</a:t>
            </a:r>
            <a:r>
              <a:rPr lang="ru-RU" dirty="0" smtClean="0"/>
              <a:t> |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          у</a:t>
            </a:r>
          </a:p>
          <a:p>
            <a:pPr>
              <a:buNone/>
            </a:pPr>
            <a:r>
              <a:rPr lang="ru-RU" dirty="0" smtClean="0"/>
              <a:t>                                                  3</a:t>
            </a:r>
          </a:p>
          <a:p>
            <a:pPr>
              <a:buNone/>
            </a:pPr>
            <a:r>
              <a:rPr lang="ru-RU" dirty="0" smtClean="0"/>
              <a:t>  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2</a:t>
            </a:r>
          </a:p>
          <a:p>
            <a:pPr>
              <a:buNone/>
            </a:pPr>
            <a:r>
              <a:rPr lang="ru-RU" dirty="0" smtClean="0"/>
              <a:t>                                                  1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-4     -3      -2     -1         0      1       2       3       4     </a:t>
            </a:r>
            <a:r>
              <a:rPr lang="ru-RU" dirty="0" err="1" smtClean="0"/>
              <a:t>х</a:t>
            </a:r>
            <a:r>
              <a:rPr lang="ru-RU" dirty="0" smtClean="0"/>
              <a:t>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000100" y="4857760"/>
            <a:ext cx="70723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 flipH="1" flipV="1">
            <a:off x="2504431" y="3996371"/>
            <a:ext cx="413672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43042" y="2000240"/>
            <a:ext cx="2928958" cy="2857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4572000" y="2000240"/>
            <a:ext cx="2857520" cy="2857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Функция у = </a:t>
            </a:r>
            <a:r>
              <a:rPr lang="en-US" dirty="0" smtClean="0"/>
              <a:t>k</a:t>
            </a:r>
            <a:r>
              <a:rPr lang="ru-RU" dirty="0" smtClean="0"/>
              <a:t>/</a:t>
            </a:r>
            <a:r>
              <a:rPr lang="ru-RU" dirty="0" err="1" smtClean="0"/>
              <a:t>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78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792961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64307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Построение графика функции  </a:t>
            </a:r>
            <a:r>
              <a:rPr lang="en-US" sz="2000" dirty="0" smtClean="0"/>
              <a:t>y</a:t>
            </a:r>
            <a:r>
              <a:rPr lang="ru-RU" sz="2000" dirty="0" smtClean="0"/>
              <a:t> = </a:t>
            </a:r>
            <a:r>
              <a:rPr lang="en-US" sz="2000" dirty="0" smtClean="0"/>
              <a:t>f</a:t>
            </a:r>
            <a:r>
              <a:rPr lang="ru-RU" sz="2000" dirty="0" smtClean="0"/>
              <a:t>(</a:t>
            </a:r>
            <a:r>
              <a:rPr lang="en-US" sz="2000" dirty="0" smtClean="0"/>
              <a:t>x</a:t>
            </a:r>
            <a:r>
              <a:rPr lang="ru-RU" sz="2000" dirty="0" smtClean="0"/>
              <a:t> + </a:t>
            </a:r>
            <a:r>
              <a:rPr lang="en-US" sz="2000" dirty="0" smtClean="0"/>
              <a:t>l</a:t>
            </a:r>
            <a:r>
              <a:rPr lang="ru-RU" sz="2000" dirty="0" smtClean="0"/>
              <a:t>) с помощью известного </a:t>
            </a:r>
            <a:br>
              <a:rPr lang="ru-RU" sz="2000" dirty="0" smtClean="0"/>
            </a:br>
            <a:r>
              <a:rPr lang="ru-RU" sz="2000" dirty="0" smtClean="0"/>
              <a:t>графика функции </a:t>
            </a:r>
            <a:r>
              <a:rPr lang="en-US" sz="2000" dirty="0" smtClean="0"/>
              <a:t>y</a:t>
            </a:r>
            <a:r>
              <a:rPr lang="ru-RU" sz="2000" dirty="0" smtClean="0"/>
              <a:t> = </a:t>
            </a:r>
            <a:r>
              <a:rPr lang="en-US" sz="2000" dirty="0" smtClean="0"/>
              <a:t>f</a:t>
            </a:r>
            <a:r>
              <a:rPr lang="ru-RU" sz="2000" dirty="0" smtClean="0"/>
              <a:t>(</a:t>
            </a:r>
            <a:r>
              <a:rPr lang="en-US" sz="2000" dirty="0" smtClean="0"/>
              <a:t>x</a:t>
            </a:r>
            <a:r>
              <a:rPr lang="ru-RU" sz="2000" dirty="0" smtClean="0"/>
              <a:t>) – и построение графика функции </a:t>
            </a:r>
            <a:r>
              <a:rPr lang="en-US" sz="2000" dirty="0" smtClean="0"/>
              <a:t>y</a:t>
            </a:r>
            <a:r>
              <a:rPr lang="ru-RU" sz="2000" dirty="0" smtClean="0"/>
              <a:t> = - </a:t>
            </a:r>
            <a:r>
              <a:rPr lang="en-US" sz="2000" dirty="0" smtClean="0"/>
              <a:t>f</a:t>
            </a:r>
            <a:r>
              <a:rPr lang="ru-RU" sz="2000" dirty="0" smtClean="0"/>
              <a:t>(</a:t>
            </a:r>
            <a:r>
              <a:rPr lang="en-US" sz="2000" dirty="0" smtClean="0"/>
              <a:t>x</a:t>
            </a:r>
            <a:r>
              <a:rPr lang="ru-RU" sz="2000" dirty="0" smtClean="0"/>
              <a:t>). 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857364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262</TotalTime>
  <Words>501</Words>
  <Application>Microsoft Office PowerPoint</Application>
  <PresentationFormat>Экран (4:3)</PresentationFormat>
  <Paragraphs>53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Поток</vt:lpstr>
      <vt:lpstr>Формула</vt:lpstr>
      <vt:lpstr>Функции в школьном курсе</vt:lpstr>
      <vt:lpstr>7 класс</vt:lpstr>
      <vt:lpstr>7 класс</vt:lpstr>
      <vt:lpstr>8 класс</vt:lpstr>
      <vt:lpstr>Функция y =       , ее свойства и график</vt:lpstr>
      <vt:lpstr>Функция у = </vt:lpstr>
      <vt:lpstr>Функция y =| х | </vt:lpstr>
      <vt:lpstr>Функция у = k/х </vt:lpstr>
      <vt:lpstr>Построение графика функции  y = f(x + l) с помощью известного  графика функции y = f(x) – и построение графика функции y = - f(x).  </vt:lpstr>
      <vt:lpstr>Построение графика функции  y = f(x) + m  с помощью известного графика функции y = f(x) – и построение графика функции y = - f(x).  </vt:lpstr>
      <vt:lpstr>Построение графика функции  y = f(x + l) + m  с помощью известного графика функции y = f(x) – и построение графика функции y = - f(x).  </vt:lpstr>
      <vt:lpstr>Квадратичная функция y = a   + bx + c,  ее свойства и график. </vt:lpstr>
      <vt:lpstr>9 класс</vt:lpstr>
      <vt:lpstr>Функция y = x2n,   ее свойства и график. </vt:lpstr>
      <vt:lpstr>Функция y = x2n+1,   ее свойства и график. </vt:lpstr>
      <vt:lpstr>Функция y = x -2n,   ее свойства и график. </vt:lpstr>
      <vt:lpstr>Функция y = x –(2n+1),   ее свойства и график. </vt:lpstr>
      <vt:lpstr>Функция y =        , ее свойства и график. </vt:lpstr>
      <vt:lpstr>Литература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Абросимовы</dc:creator>
  <cp:lastModifiedBy>Абросимова</cp:lastModifiedBy>
  <cp:revision>28</cp:revision>
  <dcterms:created xsi:type="dcterms:W3CDTF">2010-02-17T16:20:57Z</dcterms:created>
  <dcterms:modified xsi:type="dcterms:W3CDTF">2011-11-19T15:41:56Z</dcterms:modified>
</cp:coreProperties>
</file>